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4384000" cy="13716000"/>
  <p:notesSz cx="6858000" cy="9144000"/>
  <p:embeddedFontLst>
    <p:embeddedFont>
      <p:font typeface="Helvetica Neue" panose="020B0604020202020204" charset="0"/>
      <p:regular r:id="rId6"/>
      <p:bold r:id="rId7"/>
      <p:italic r:id="rId8"/>
      <p:boldItalic r:id="rId9"/>
    </p:embeddedFont>
    <p:embeddedFont>
      <p:font typeface="Radley" panose="020B0604020202020204" charset="0"/>
      <p:regular r:id="rId10"/>
      <p:italic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pS274OW0HP2kez8whWbYWCyRF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83BA62-7E51-46B5-8FCD-298659FAD8D4}">
  <a:tblStyle styleId="{C483BA62-7E51-46B5-8FCD-298659FAD8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F5AC9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F5AC9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F5AC9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F5AC9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F5AC9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F5AC9F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6F6C2C9-96A5-4220-B8FE-D4409164AB81}" styleName="Table_1"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 cmpd="sng">
              <a:solidFill>
                <a:srgbClr val="83838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83838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83838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83838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83838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838383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  <a:fill>
          <a:solidFill>
            <a:srgbClr val="EDEEEE"/>
          </a:solidFill>
        </a:fill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80808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381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4D4D4D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60D937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9DF77926-689D-4C72-BD8A-151C4AB773A4}" styleName="Table_2"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AF7E9"/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  <a:fill>
          <a:solidFill>
            <a:srgbClr val="FEEF56"/>
          </a:solidFill>
        </a:fill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38100" cap="flat" cmpd="sng">
              <a:solidFill>
                <a:srgbClr val="F8BA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AF7E9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5B5A5A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9400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276" y="-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69824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51873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13985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062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body" idx="2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tement">
  <p:cSld name="Statem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body" idx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Fact">
  <p:cSld name="Big Fa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body" idx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2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body" idx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2"/>
          </p:nvPr>
        </p:nvSpPr>
        <p:spPr>
          <a:xfrm>
            <a:off x="1753923" y="4939860"/>
            <a:ext cx="20876153" cy="383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>
            <a:spLocks noGrp="1"/>
          </p:cNvSpPr>
          <p:nvPr>
            <p:ph type="pic" idx="3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5" name="Google Shape;65;p17"/>
          <p:cNvSpPr>
            <a:spLocks noGrp="1"/>
          </p:cNvSpPr>
          <p:nvPr>
            <p:ph type="pic" idx="4"/>
          </p:nvPr>
        </p:nvSpPr>
        <p:spPr>
          <a:xfrm>
            <a:off x="-139700" y="495300"/>
            <a:ext cx="16611600" cy="12458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>
            <a:spLocks noGrp="1"/>
          </p:cNvSpPr>
          <p:nvPr>
            <p:ph type="pic" idx="2"/>
          </p:nvPr>
        </p:nvSpPr>
        <p:spPr>
          <a:xfrm>
            <a:off x="-1333500" y="-5524500"/>
            <a:ext cx="27051001" cy="21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hoto">
  <p:cSld name="Title &amp; Pho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>
            <a:spLocks noGrp="1"/>
          </p:cNvSpPr>
          <p:nvPr>
            <p:ph type="pic" idx="2"/>
          </p:nvPr>
        </p:nvSpPr>
        <p:spPr>
          <a:xfrm>
            <a:off x="-1155700" y="-1295400"/>
            <a:ext cx="26746199" cy="1601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3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hoto Alt">
  <p:cSld name="Title &amp; Photo Al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>
            <a:spLocks noGrp="1"/>
          </p:cNvSpPr>
          <p:nvPr>
            <p:ph type="pic" idx="2"/>
          </p:nvPr>
        </p:nvSpPr>
        <p:spPr>
          <a:xfrm>
            <a:off x="10972800" y="-203200"/>
            <a:ext cx="12144836" cy="141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>
  <p:cSld name="Title, Bullets &amp; Photo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>
            <a:spLocks noGrp="1"/>
          </p:cNvSpPr>
          <p:nvPr>
            <p:ph type="pic" idx="3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">
  <p:cSld name="Sec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2pPr>
            <a:lvl3pPr marL="1371600" lvl="2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3pPr>
            <a:lvl4pPr marL="1828800" lvl="3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4pPr>
            <a:lvl5pPr marL="2286000" lvl="4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350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"/>
          <p:cNvSpPr txBox="1">
            <a:spLocks noGrp="1"/>
          </p:cNvSpPr>
          <p:nvPr>
            <p:ph type="ctrTitle" idx="4294967295"/>
          </p:nvPr>
        </p:nvSpPr>
        <p:spPr>
          <a:xfrm>
            <a:off x="1206496" y="2769816"/>
            <a:ext cx="219711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Radley"/>
              <a:buNone/>
            </a:pPr>
            <a:r>
              <a:rPr lang="en-US" sz="7200" b="1" i="0" u="none" strike="noStrike" cap="none" dirty="0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KOMPETENZMATRIX für FUNDRAISING-TEAMMITGLIEDER</a:t>
            </a:r>
            <a:endParaRPr sz="85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7" name="Google Shape;77;p1"/>
          <p:cNvSpPr txBox="1">
            <a:spLocks noGrp="1"/>
          </p:cNvSpPr>
          <p:nvPr>
            <p:ph type="subTitle" idx="4294967295"/>
          </p:nvPr>
        </p:nvSpPr>
        <p:spPr>
          <a:xfrm>
            <a:off x="1206500" y="8213790"/>
            <a:ext cx="21971000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SzPts val="3795"/>
              <a:buNone/>
            </a:pPr>
            <a:r>
              <a:rPr lang="de-DE" sz="3795" b="1" dirty="0">
                <a:latin typeface="Radley"/>
                <a:ea typeface="Radley"/>
                <a:cs typeface="Radley"/>
                <a:sym typeface="Radley"/>
              </a:rPr>
              <a:t>Verwenden Sie die </a:t>
            </a:r>
            <a:r>
              <a:rPr lang="de-DE" sz="3795" b="1" dirty="0" smtClean="0">
                <a:latin typeface="Radley"/>
                <a:ea typeface="Radley"/>
                <a:cs typeface="Radley"/>
                <a:sym typeface="Radley"/>
              </a:rPr>
              <a:t>nachstehende </a:t>
            </a:r>
            <a:r>
              <a:rPr lang="de-DE" sz="3795" b="1" dirty="0">
                <a:latin typeface="Radley"/>
                <a:ea typeface="Radley"/>
                <a:cs typeface="Radley"/>
                <a:sym typeface="Radley"/>
              </a:rPr>
              <a:t>Tabelle, um die </a:t>
            </a:r>
            <a:r>
              <a:rPr lang="de-DE" sz="3795" b="1" dirty="0" smtClean="0">
                <a:latin typeface="Radley"/>
                <a:ea typeface="Radley"/>
                <a:cs typeface="Radley"/>
                <a:sym typeface="Radley"/>
              </a:rPr>
              <a:t>Fähigkeiten und Kompetenzen </a:t>
            </a:r>
            <a:r>
              <a:rPr lang="de-DE" sz="3795" b="1" dirty="0">
                <a:latin typeface="Radley"/>
                <a:ea typeface="Radley"/>
                <a:cs typeface="Radley"/>
                <a:sym typeface="Radley"/>
              </a:rPr>
              <a:t>zu bewerten. Färben Sie jede Zelle entsprechend der Kompetenzstufe des Teammitglieds. Am Ende haben Sie einen visuellen Überblick über Fähigkeiten und Kompetenzen, die Sie in Ihrem Fundraising-Team verbessern </a:t>
            </a:r>
            <a:r>
              <a:rPr lang="de-DE" sz="3795" b="1" dirty="0" smtClean="0">
                <a:latin typeface="Radley"/>
                <a:ea typeface="Radley"/>
                <a:cs typeface="Radley"/>
                <a:sym typeface="Radley"/>
              </a:rPr>
              <a:t>können</a:t>
            </a:r>
            <a:r>
              <a:rPr lang="de-DE" sz="3795" b="1" dirty="0">
                <a:latin typeface="Radley"/>
                <a:ea typeface="Radley"/>
                <a:cs typeface="Radley"/>
                <a:sym typeface="Radley"/>
              </a:rPr>
              <a:t>. </a:t>
            </a:r>
            <a:endParaRPr sz="48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78" name="Google Shape;78;p1"/>
          <p:cNvGraphicFramePr/>
          <p:nvPr/>
        </p:nvGraphicFramePr>
        <p:xfrm>
          <a:off x="493788" y="2769825"/>
          <a:ext cx="23396425" cy="378575"/>
        </p:xfrm>
        <a:graphic>
          <a:graphicData uri="http://schemas.openxmlformats.org/drawingml/2006/table">
            <a:tbl>
              <a:tblPr bandRow="1">
                <a:noFill/>
                <a:tableStyleId>{C483BA62-7E51-46B5-8FCD-298659FAD8D4}</a:tableStyleId>
              </a:tblPr>
              <a:tblGrid>
                <a:gridCol w="23396425"/>
              </a:tblGrid>
              <a:tr h="3785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Google Shape;79;p1"/>
          <p:cNvGraphicFramePr/>
          <p:nvPr/>
        </p:nvGraphicFramePr>
        <p:xfrm>
          <a:off x="493788" y="12267725"/>
          <a:ext cx="23396425" cy="378575"/>
        </p:xfrm>
        <a:graphic>
          <a:graphicData uri="http://schemas.openxmlformats.org/drawingml/2006/table">
            <a:tbl>
              <a:tblPr bandRow="1">
                <a:noFill/>
                <a:tableStyleId>{C483BA62-7E51-46B5-8FCD-298659FAD8D4}</a:tableStyleId>
              </a:tblPr>
              <a:tblGrid>
                <a:gridCol w="23396425"/>
              </a:tblGrid>
              <a:tr h="3785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80" name="Google Shape;8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800" y="444625"/>
            <a:ext cx="8934760" cy="182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11550" y="444625"/>
            <a:ext cx="4144263" cy="182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1679575297"/>
              </p:ext>
            </p:extLst>
          </p:nvPr>
        </p:nvGraphicFramePr>
        <p:xfrm>
          <a:off x="1078424" y="1380367"/>
          <a:ext cx="22227200" cy="10840760"/>
        </p:xfrm>
        <a:graphic>
          <a:graphicData uri="http://schemas.openxmlformats.org/drawingml/2006/table">
            <a:tbl>
              <a:tblPr firstCol="1">
                <a:noFill/>
                <a:tableStyleId>{56F6C2C9-96A5-4220-B8FE-D4409164AB81}</a:tableStyleId>
              </a:tblPr>
              <a:tblGrid>
                <a:gridCol w="2778400"/>
                <a:gridCol w="2778400"/>
                <a:gridCol w="2778400"/>
                <a:gridCol w="2778400"/>
                <a:gridCol w="2778400"/>
                <a:gridCol w="2778400"/>
                <a:gridCol w="2778400"/>
                <a:gridCol w="2778400"/>
              </a:tblGrid>
              <a:tr h="10431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0"/>
                        <a:buFont typeface="Radley"/>
                        <a:buNone/>
                      </a:pPr>
                      <a:r>
                        <a:rPr lang="en-US" sz="24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KOMPETENZEN</a:t>
                      </a:r>
                      <a:endParaRPr sz="2400" u="none" strike="noStrike" cap="none" dirty="0"/>
                    </a:p>
                  </a:txBody>
                  <a:tcPr marL="50800" marR="50800" marT="50800" marB="50800" anchor="ctr"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900"/>
                        <a:buFont typeface="Radley"/>
                        <a:buNone/>
                      </a:pPr>
                      <a:r>
                        <a:rPr lang="en-US" sz="39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TEAMMITGLIED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lnL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0431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Mitglied</a:t>
                      </a:r>
                      <a:r>
                        <a:rPr lang="en-US" sz="3200" b="1" u="none" strike="noStrike" cap="none" baseline="0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A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lnL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Mitglied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B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lnL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Mitglied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C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lnL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Mitglied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D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lnL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Mitglied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E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lnL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Mitglied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F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lnL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Mitglied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G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lnL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</a:tr>
              <a:tr h="104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2400" b="1" u="none" strike="noStrike" cap="none" dirty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1. </a:t>
                      </a:r>
                      <a:r>
                        <a:rPr lang="en-US" sz="24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Wissen</a:t>
                      </a:r>
                      <a:r>
                        <a:rPr lang="en-US" sz="24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&amp;</a:t>
                      </a:r>
                      <a:r>
                        <a:rPr lang="en-US" sz="2400" b="1" u="none" strike="noStrike" cap="none" baseline="0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</a:t>
                      </a:r>
                      <a:r>
                        <a:rPr lang="en-US" sz="2400" b="1" u="none" strike="noStrike" cap="none" baseline="0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Erfahrung</a:t>
                      </a:r>
                      <a:endParaRPr sz="2400" u="none" strike="noStrike" cap="none" dirty="0"/>
                    </a:p>
                  </a:txBody>
                  <a:tcPr marL="50800" marR="50800" marT="50800" marB="50800" anchor="ctr"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>
                          <a:solidFill>
                            <a:srgbClr val="FFFFFF"/>
                          </a:solidFill>
                          <a:latin typeface="Radley"/>
                          <a:ea typeface="Radley"/>
                          <a:cs typeface="Radley"/>
                          <a:sym typeface="Radley"/>
                        </a:rPr>
                        <a:t>4</a:t>
                      </a: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smtClean="0">
                          <a:solidFill>
                            <a:srgbClr val="FFFFFF"/>
                          </a:solidFill>
                          <a:latin typeface="Radley"/>
                          <a:ea typeface="Radley"/>
                          <a:cs typeface="Radley"/>
                          <a:sym typeface="Radley"/>
                        </a:rPr>
                        <a:t>(</a:t>
                      </a:r>
                      <a:r>
                        <a:rPr lang="en-US" sz="3200" b="1" u="none" strike="noStrike" cap="none" dirty="0" err="1" smtClean="0">
                          <a:solidFill>
                            <a:srgbClr val="FFFFFF"/>
                          </a:solidFill>
                          <a:latin typeface="Radley"/>
                          <a:ea typeface="Radley"/>
                          <a:cs typeface="Radley"/>
                          <a:sym typeface="Radley"/>
                        </a:rPr>
                        <a:t>Beispiel</a:t>
                      </a:r>
                      <a:r>
                        <a:rPr lang="en-US" sz="3200" b="1" u="none" strike="noStrike" cap="none" dirty="0" smtClean="0">
                          <a:solidFill>
                            <a:srgbClr val="FFFFFF"/>
                          </a:solidFill>
                          <a:latin typeface="Radley"/>
                          <a:ea typeface="Radley"/>
                          <a:cs typeface="Radley"/>
                          <a:sym typeface="Radley"/>
                        </a:rPr>
                        <a:t>)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87F8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104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2300" b="1" u="none" strike="noStrike" cap="none" dirty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2. </a:t>
                      </a:r>
                      <a:r>
                        <a:rPr lang="en-US" sz="23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Kommunikation</a:t>
                      </a:r>
                      <a:r>
                        <a:rPr lang="en-US" sz="2300" b="1" u="none" strike="noStrike" cap="none" dirty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, </a:t>
                      </a:r>
                      <a:r>
                        <a:rPr lang="en-US" sz="23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Überzeugung</a:t>
                      </a:r>
                      <a:r>
                        <a:rPr lang="en-US" sz="23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,</a:t>
                      </a:r>
                      <a:r>
                        <a:rPr lang="en-US" sz="2300" b="1" u="none" strike="noStrike" cap="none" baseline="0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</a:t>
                      </a:r>
                      <a:r>
                        <a:rPr lang="en-US" sz="2300" b="1" u="none" strike="noStrike" cap="none" baseline="0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Verhandlung</a:t>
                      </a:r>
                      <a:endParaRPr sz="500" u="none" strike="noStrike" cap="none" dirty="0"/>
                    </a:p>
                  </a:txBody>
                  <a:tcPr marL="50800" marR="50800" marT="50800" marB="50800" anchor="ctr"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104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2400" b="1" u="none" strike="noStrike" cap="none" dirty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3. </a:t>
                      </a:r>
                      <a:r>
                        <a:rPr lang="en-US" sz="24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Digitales</a:t>
                      </a:r>
                      <a:r>
                        <a:rPr lang="en-US" sz="24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Management</a:t>
                      </a:r>
                      <a:endParaRPr sz="600" u="none" strike="noStrike" cap="none" dirty="0"/>
                    </a:p>
                  </a:txBody>
                  <a:tcPr marL="50800" marR="50800" marT="50800" marB="50800" anchor="ctr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104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2400" b="1" u="none" strike="noStrike" cap="none" dirty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4</a:t>
                      </a:r>
                      <a:r>
                        <a:rPr lang="en-US" sz="24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. </a:t>
                      </a:r>
                      <a:r>
                        <a:rPr lang="en-US" sz="24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Organisations</a:t>
                      </a:r>
                      <a:r>
                        <a:rPr lang="en-US" sz="24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-und </a:t>
                      </a:r>
                      <a:r>
                        <a:rPr lang="en-US" sz="24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Problemlöse-fähigkeit</a:t>
                      </a:r>
                      <a:endParaRPr sz="600" u="none" strike="noStrike" cap="none" dirty="0"/>
                    </a:p>
                  </a:txBody>
                  <a:tcPr marL="50800" marR="50800" marT="50800" marB="50800" anchor="ctr"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104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2400" b="1" u="none" strike="noStrike" cap="none" dirty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5. </a:t>
                      </a:r>
                      <a:r>
                        <a:rPr lang="en-US" sz="24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Ethisches</a:t>
                      </a:r>
                      <a:r>
                        <a:rPr lang="en-US" sz="2400" b="1" u="none" strike="noStrike" cap="none" baseline="0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Engagement</a:t>
                      </a:r>
                      <a:endParaRPr sz="600" u="none" strike="noStrike" cap="none" dirty="0"/>
                    </a:p>
                  </a:txBody>
                  <a:tcPr marL="50800" marR="50800" marT="50800" marB="50800" anchor="ctr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104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2300" b="1" u="none" strike="noStrike" cap="none" dirty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6. </a:t>
                      </a:r>
                      <a:r>
                        <a:rPr lang="en-US" sz="23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Ergebnisorientierung</a:t>
                      </a:r>
                      <a:r>
                        <a:rPr lang="en-US" sz="23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und </a:t>
                      </a:r>
                      <a:r>
                        <a:rPr lang="en-US" sz="23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Teamfähigkeit</a:t>
                      </a:r>
                      <a:endParaRPr sz="500" u="none" strike="noStrike" cap="none" dirty="0"/>
                    </a:p>
                  </a:txBody>
                  <a:tcPr marL="50800" marR="50800" marT="50800" marB="50800" anchor="ctr"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104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2400" b="1" u="none" strike="noStrike" cap="none" dirty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7. </a:t>
                      </a:r>
                      <a:r>
                        <a:rPr lang="en-US" sz="24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Personalführung</a:t>
                      </a:r>
                      <a:endParaRPr sz="600" u="none" strike="noStrike" cap="none" dirty="0"/>
                    </a:p>
                  </a:txBody>
                  <a:tcPr marL="50800" marR="50800" marT="50800" marB="50800" anchor="ctr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104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2400" b="1" u="none" strike="noStrike" cap="none" dirty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8. </a:t>
                      </a:r>
                      <a:r>
                        <a:rPr lang="en-US" sz="24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Fähigkeit</a:t>
                      </a:r>
                      <a:r>
                        <a:rPr lang="en-US" sz="24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</a:t>
                      </a:r>
                      <a:r>
                        <a:rPr lang="en-US" sz="24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zu</a:t>
                      </a:r>
                      <a:r>
                        <a:rPr lang="en-US" sz="24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</a:t>
                      </a:r>
                      <a:r>
                        <a:rPr lang="en-US" sz="24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delegieren</a:t>
                      </a:r>
                      <a:endParaRPr sz="600" u="none" strike="noStrike" cap="none" dirty="0"/>
                    </a:p>
                  </a:txBody>
                  <a:tcPr marL="50800" marR="50800" marT="50800" marB="50800" anchor="ctr"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3200"/>
                        <a:buFont typeface="Radley"/>
                        <a:buNone/>
                      </a:pPr>
                      <a:endParaRPr sz="3200" b="1" u="none" strike="noStrike" cap="none">
                        <a:solidFill>
                          <a:srgbClr val="FFFFFF"/>
                        </a:solidFill>
                        <a:latin typeface="Radley"/>
                        <a:ea typeface="Radley"/>
                        <a:cs typeface="Radley"/>
                        <a:sym typeface="Radley"/>
                      </a:endParaRPr>
                    </a:p>
                  </a:txBody>
                  <a:tcPr marL="50800" marR="50800" marT="50800" marB="50800" anchor="ctr">
                    <a:lnR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87" name="Google Shape;87;p2"/>
          <p:cNvSpPr/>
          <p:nvPr/>
        </p:nvSpPr>
        <p:spPr>
          <a:xfrm>
            <a:off x="1295400" y="12115800"/>
            <a:ext cx="945754" cy="1054696"/>
          </a:xfrm>
          <a:prstGeom prst="rect">
            <a:avLst/>
          </a:prstGeom>
          <a:solidFill>
            <a:srgbClr val="ED220D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adley"/>
              <a:buNone/>
            </a:pPr>
            <a:r>
              <a:rPr lang="en-US" sz="3200" b="1" i="0" u="none" strike="noStrike" cap="none">
                <a:solidFill>
                  <a:srgbClr val="FFFFFF"/>
                </a:solidFill>
                <a:latin typeface="Radley"/>
                <a:ea typeface="Radley"/>
                <a:cs typeface="Radley"/>
                <a:sym typeface="Radley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5994400" y="12115800"/>
            <a:ext cx="945754" cy="1054696"/>
          </a:xfrm>
          <a:prstGeom prst="rect">
            <a:avLst/>
          </a:prstGeom>
          <a:solidFill>
            <a:srgbClr val="FBAB01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Radley"/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"/>
          <p:cNvSpPr/>
          <p:nvPr/>
        </p:nvSpPr>
        <p:spPr>
          <a:xfrm>
            <a:off x="10695297" y="12115800"/>
            <a:ext cx="945754" cy="1054696"/>
          </a:xfrm>
          <a:prstGeom prst="rect">
            <a:avLst/>
          </a:prstGeom>
          <a:solidFill>
            <a:srgbClr val="FEEF56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adley"/>
              <a:buNone/>
            </a:pPr>
            <a:r>
              <a:rPr lang="en-US" sz="3200" b="1" i="0" u="none" strike="noStrike" cap="none">
                <a:solidFill>
                  <a:srgbClr val="FFFFFF"/>
                </a:solidFill>
                <a:latin typeface="Radley"/>
                <a:ea typeface="Radley"/>
                <a:cs typeface="Radley"/>
                <a:sym typeface="Radley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"/>
          <p:cNvSpPr/>
          <p:nvPr/>
        </p:nvSpPr>
        <p:spPr>
          <a:xfrm>
            <a:off x="15690031" y="12115800"/>
            <a:ext cx="945755" cy="1054696"/>
          </a:xfrm>
          <a:prstGeom prst="rect">
            <a:avLst/>
          </a:prstGeom>
          <a:solidFill>
            <a:srgbClr val="87F84D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adley"/>
              <a:buNone/>
            </a:pPr>
            <a:r>
              <a:rPr lang="en-US" sz="3200" b="1" i="0" u="none" strike="noStrike" cap="none">
                <a:solidFill>
                  <a:srgbClr val="FFFFFF"/>
                </a:solidFill>
                <a:latin typeface="Radley"/>
                <a:ea typeface="Radley"/>
                <a:cs typeface="Radley"/>
                <a:sym typeface="Radley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20390930" y="12098864"/>
            <a:ext cx="945754" cy="1054696"/>
          </a:xfrm>
          <a:prstGeom prst="rect">
            <a:avLst/>
          </a:prstGeom>
          <a:solidFill>
            <a:srgbClr val="016D01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adley"/>
              <a:buNone/>
            </a:pPr>
            <a:r>
              <a:rPr lang="en-US" sz="3200" b="1" i="0" u="none" strike="noStrike" cap="none" dirty="0">
                <a:solidFill>
                  <a:srgbClr val="FFFFFF"/>
                </a:solidFill>
                <a:latin typeface="Radley"/>
                <a:ea typeface="Radley"/>
                <a:cs typeface="Radley"/>
                <a:sym typeface="Radley"/>
              </a:rPr>
              <a:t>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2426941" y="12351047"/>
            <a:ext cx="3178471" cy="58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Radley"/>
              <a:buNone/>
            </a:pPr>
            <a:r>
              <a:rPr lang="en-US" sz="3100" b="1" dirty="0" err="1">
                <a:latin typeface="Radley"/>
                <a:ea typeface="Radley"/>
                <a:cs typeface="Radley"/>
                <a:sym typeface="Radley"/>
              </a:rPr>
              <a:t>k</a:t>
            </a:r>
            <a:r>
              <a:rPr lang="en-US" sz="31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eine</a:t>
            </a:r>
            <a:r>
              <a:rPr lang="en-US" sz="3100" b="1" i="0" u="none" strike="noStrike" cap="none" dirty="0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 </a:t>
            </a:r>
            <a:r>
              <a:rPr lang="en-US" sz="31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Kompetenz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7329141" y="12114798"/>
            <a:ext cx="3178472" cy="10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Radley"/>
              <a:buNone/>
            </a:pPr>
            <a:r>
              <a:rPr lang="en-US" sz="3100" b="1" dirty="0" err="1">
                <a:latin typeface="Radley"/>
                <a:ea typeface="Radley"/>
                <a:cs typeface="Radley"/>
                <a:sym typeface="Radley"/>
              </a:rPr>
              <a:t>s</a:t>
            </a:r>
            <a:r>
              <a:rPr lang="en-US" sz="31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chwache</a:t>
            </a:r>
            <a:r>
              <a:rPr lang="en-US" sz="3100" b="1" i="0" u="none" strike="noStrike" cap="none" dirty="0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 </a:t>
            </a:r>
            <a:r>
              <a:rPr lang="en-US" sz="31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Kompetenz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11824941" y="12114798"/>
            <a:ext cx="3178472" cy="10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Radley"/>
              <a:buNone/>
            </a:pPr>
            <a:r>
              <a:rPr lang="en-US" sz="3100" b="1" dirty="0" err="1">
                <a:latin typeface="Radley"/>
                <a:ea typeface="Radley"/>
                <a:cs typeface="Radley"/>
                <a:sym typeface="Radley"/>
              </a:rPr>
              <a:t>m</a:t>
            </a:r>
            <a:r>
              <a:rPr lang="en-US" sz="31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ittlere</a:t>
            </a:r>
            <a:r>
              <a:rPr lang="en-US" sz="3100" b="1" i="0" u="none" strike="noStrike" cap="none" dirty="0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 </a:t>
            </a:r>
            <a:r>
              <a:rPr lang="en-US" sz="31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Kompetenz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16730936" y="12351047"/>
            <a:ext cx="3178472" cy="58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Radley"/>
              <a:buNone/>
            </a:pPr>
            <a:r>
              <a:rPr lang="en-US" sz="3100" b="1" dirty="0" err="1">
                <a:latin typeface="Radley"/>
                <a:ea typeface="Radley"/>
                <a:cs typeface="Radley"/>
                <a:sym typeface="Radley"/>
              </a:rPr>
              <a:t>h</a:t>
            </a:r>
            <a:r>
              <a:rPr lang="en-US" sz="31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ohe</a:t>
            </a:r>
            <a:r>
              <a:rPr lang="en-US" sz="3100" b="1" i="0" u="none" strike="noStrike" cap="none" dirty="0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 </a:t>
            </a:r>
            <a:r>
              <a:rPr lang="en-US" sz="31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Kompetenz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21336684" y="12316300"/>
            <a:ext cx="2185916" cy="579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Radley"/>
              <a:buNone/>
            </a:pPr>
            <a:r>
              <a:rPr lang="en-US" sz="3100" b="1" i="0" u="none" strike="noStrike" cap="none" dirty="0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Expert</a:t>
            </a:r>
            <a:r>
              <a:rPr lang="de-DE" sz="31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ise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972093" y="377464"/>
            <a:ext cx="22439813" cy="698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Radley"/>
              <a:buNone/>
            </a:pPr>
            <a:r>
              <a:rPr lang="en-US" sz="38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Kompetenzmatrix</a:t>
            </a:r>
            <a:r>
              <a:rPr lang="en-US" sz="3800" b="1" i="0" u="none" strike="noStrike" cap="none" dirty="0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 </a:t>
            </a:r>
            <a:r>
              <a:rPr lang="en-US" sz="38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zur</a:t>
            </a:r>
            <a:r>
              <a:rPr lang="en-US" sz="3800" b="1" i="0" u="none" strike="noStrike" cap="none" dirty="0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 </a:t>
            </a:r>
            <a:r>
              <a:rPr lang="en-US" sz="38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Bewertung</a:t>
            </a:r>
            <a:r>
              <a:rPr lang="en-US" sz="3800" b="1" i="0" u="none" strike="noStrike" cap="none" dirty="0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 der Fundraising-</a:t>
            </a:r>
            <a:r>
              <a:rPr lang="en-US" sz="3800" b="1" i="0" u="none" strike="noStrike" cap="none" dirty="0" err="1" smtClean="0">
                <a:solidFill>
                  <a:srgbClr val="000000"/>
                </a:solidFill>
                <a:latin typeface="Radley"/>
                <a:ea typeface="Radley"/>
                <a:cs typeface="Radley"/>
                <a:sym typeface="Radley"/>
              </a:rPr>
              <a:t>Teammitglieder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1206500" y="400866"/>
            <a:ext cx="21971000" cy="14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 fontScale="90000"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B220C"/>
              </a:buClr>
              <a:buSzPts val="8330"/>
              <a:buFont typeface="Radley"/>
              <a:buNone/>
            </a:pPr>
            <a:r>
              <a:rPr lang="en-US" sz="8330" b="1" dirty="0" smtClean="0">
                <a:solidFill>
                  <a:srgbClr val="EB220C"/>
                </a:solidFill>
                <a:latin typeface="Radley"/>
                <a:ea typeface="Radley"/>
                <a:cs typeface="Radley"/>
                <a:sym typeface="Radley"/>
              </a:rPr>
              <a:t>ZUSAMMENFASSUNG DER KOMPETENZEN</a:t>
            </a:r>
            <a:endParaRPr dirty="0"/>
          </a:p>
        </p:txBody>
      </p:sp>
      <p:graphicFrame>
        <p:nvGraphicFramePr>
          <p:cNvPr id="103" name="Google Shape;103;p3"/>
          <p:cNvGraphicFramePr/>
          <p:nvPr>
            <p:extLst>
              <p:ext uri="{D42A27DB-BD31-4B8C-83A1-F6EECF244321}">
                <p14:modId xmlns:p14="http://schemas.microsoft.com/office/powerpoint/2010/main" val="4124942435"/>
              </p:ext>
            </p:extLst>
          </p:nvPr>
        </p:nvGraphicFramePr>
        <p:xfrm>
          <a:off x="534509" y="2167699"/>
          <a:ext cx="23314975" cy="11659603"/>
        </p:xfrm>
        <a:graphic>
          <a:graphicData uri="http://schemas.openxmlformats.org/drawingml/2006/table">
            <a:tbl>
              <a:tblPr>
                <a:noFill/>
                <a:tableStyleId>{9DF77926-689D-4C72-BD8A-151C4AB773A4}</a:tableStyleId>
              </a:tblPr>
              <a:tblGrid>
                <a:gridCol w="5014550"/>
                <a:gridCol w="18300425"/>
              </a:tblGrid>
              <a:tr h="1146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Kompetenz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</a:t>
                      </a:r>
                      <a:r>
                        <a:rPr lang="en-US" sz="3200" b="1" u="none" strike="noStrike" cap="none" dirty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1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55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B220C"/>
                        </a:buClr>
                        <a:buSzPts val="3000"/>
                        <a:buFont typeface="Radley"/>
                        <a:buNone/>
                      </a:pPr>
                      <a:r>
                        <a:rPr lang="en-US" sz="3000" u="none" strike="noStrike" cap="none" dirty="0" smtClean="0">
                          <a:solidFill>
                            <a:srgbClr val="EB220C"/>
                          </a:solidFill>
                        </a:rPr>
                        <a:t>WISSEN</a:t>
                      </a:r>
                      <a:r>
                        <a:rPr lang="en-US" sz="3000" u="none" strike="noStrike" cap="none" baseline="0" dirty="0" smtClean="0">
                          <a:solidFill>
                            <a:srgbClr val="EB220C"/>
                          </a:solidFill>
                        </a:rPr>
                        <a:t> UND ERFAHRUNG</a:t>
                      </a:r>
                      <a:r>
                        <a:rPr lang="en-US" sz="3000" u="none" strike="noStrike" cap="none" dirty="0" smtClean="0">
                          <a:solidFill>
                            <a:srgbClr val="EB220C"/>
                          </a:solidFill>
                        </a:rPr>
                        <a:t>: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Die Person weist Kenntnisse über Projektmanagement und Fundraising-Strategien nach, nachdem er/sie bereits in diesem Bereich gearbeitet hat (professionell oder auf Amateurebene).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E5F5F8"/>
                    </a:solidFill>
                  </a:tcPr>
                </a:tc>
              </a:tr>
              <a:tr h="163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Kompetenz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2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55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B220C"/>
                        </a:buClr>
                        <a:buSzPts val="3000"/>
                        <a:buFont typeface="Radley"/>
                        <a:buNone/>
                      </a:pPr>
                      <a:r>
                        <a:rPr lang="en-US" sz="3000" u="none" strike="noStrike" cap="none" dirty="0" smtClean="0">
                          <a:solidFill>
                            <a:srgbClr val="EB220C"/>
                          </a:solidFill>
                        </a:rPr>
                        <a:t>KOMMUNIKATION, ÜBERZEUGUNG;</a:t>
                      </a:r>
                      <a:r>
                        <a:rPr lang="en-US" sz="3000" u="none" strike="noStrike" cap="none" baseline="0" dirty="0" smtClean="0">
                          <a:solidFill>
                            <a:srgbClr val="EB220C"/>
                          </a:solidFill>
                        </a:rPr>
                        <a:t> VERHANDLUNG</a:t>
                      </a:r>
                      <a:r>
                        <a:rPr lang="en-US" sz="3000" u="none" strike="noStrike" cap="none" dirty="0" smtClean="0">
                          <a:solidFill>
                            <a:srgbClr val="EB220C"/>
                          </a:solidFill>
                        </a:rPr>
                        <a:t>:  </a:t>
                      </a:r>
                      <a:r>
                        <a:rPr lang="de-DE" sz="3000" b="1" u="none" strike="noStrike" cap="none" dirty="0" smtClean="0">
                          <a:solidFill>
                            <a:srgbClr val="000000"/>
                          </a:solidFill>
                          <a:latin typeface="Radley"/>
                          <a:sym typeface="Radley"/>
                        </a:rPr>
                        <a:t>Die</a:t>
                      </a:r>
                      <a:r>
                        <a:rPr lang="de-DE" sz="3000" b="1" u="none" strike="noStrike" cap="none" baseline="0" dirty="0" smtClean="0">
                          <a:solidFill>
                            <a:srgbClr val="000000"/>
                          </a:solidFill>
                          <a:latin typeface="Radley"/>
                          <a:sym typeface="Radley"/>
                        </a:rPr>
                        <a:t> Person i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nteragiert sicher und kann verschiedene Ausdrucksformen und Vokabeln verwenden, um sich klar auszudrücken, zu überzeugen oder über etwas zu verhandeln. Die Person vermittelt Gewissheit und Wissen über das, was er/sie sagt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. 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E5F5F8"/>
                    </a:solidFill>
                  </a:tcPr>
                </a:tc>
              </a:tr>
              <a:tr h="1484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Kompetenz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3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55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B220C"/>
                        </a:buClr>
                        <a:buSzPts val="3000"/>
                        <a:buFont typeface="Radley"/>
                        <a:buNone/>
                      </a:pPr>
                      <a:r>
                        <a:rPr lang="en-US" sz="3000" u="none" strike="noStrike" cap="none" dirty="0" smtClean="0">
                          <a:solidFill>
                            <a:srgbClr val="EB220C"/>
                          </a:solidFill>
                        </a:rPr>
                        <a:t>DIGITALES </a:t>
                      </a:r>
                      <a:r>
                        <a:rPr lang="en-US" sz="3000" u="none" strike="noStrike" cap="none" dirty="0">
                          <a:solidFill>
                            <a:srgbClr val="EB220C"/>
                          </a:solidFill>
                        </a:rPr>
                        <a:t>MANAGEMENT:</a:t>
                      </a:r>
                      <a:r>
                        <a:rPr lang="en-US" sz="3000" b="1" u="none" strike="noStrike" cap="none" dirty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Die Person 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verfügt über Wissen im digitalen Management und Erfahrungen im Umgang mit</a:t>
                      </a:r>
                      <a:r>
                        <a:rPr lang="de-DE" sz="3000" b="1" u="none" strike="noStrike" cap="none" baseline="0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Sozialen Medien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. Er/sie kennt die wichtigsten </a:t>
                      </a:r>
                      <a:r>
                        <a:rPr lang="de-DE" sz="30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Social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-Media-Plattformen und deren Nutzung. Die</a:t>
                      </a:r>
                      <a:r>
                        <a:rPr lang="de-DE" sz="3000" b="1" u="none" strike="noStrike" cap="none" baseline="0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Person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kann </a:t>
                      </a:r>
                      <a:r>
                        <a:rPr lang="de-DE" sz="30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Social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Media Marketing auf Fundraising anwenden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. 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E5F5F8"/>
                    </a:solidFill>
                  </a:tcPr>
                </a:tc>
              </a:tr>
              <a:tr h="1542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Kompetenz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4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55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B220C"/>
                        </a:buClr>
                        <a:buSzPts val="3000"/>
                        <a:buFont typeface="Radley"/>
                        <a:buNone/>
                      </a:pPr>
                      <a:r>
                        <a:rPr lang="en-US" sz="3000" u="none" strike="noStrike" cap="none" dirty="0" smtClean="0">
                          <a:solidFill>
                            <a:srgbClr val="EB220C"/>
                          </a:solidFill>
                        </a:rPr>
                        <a:t>ORGANISATIONS-</a:t>
                      </a:r>
                      <a:r>
                        <a:rPr lang="en-US" sz="3000" u="none" strike="noStrike" cap="none" baseline="0" dirty="0" smtClean="0">
                          <a:solidFill>
                            <a:srgbClr val="EB220C"/>
                          </a:solidFill>
                        </a:rPr>
                        <a:t> UND PROBLEMLÖSEFÄHIGKEIT</a:t>
                      </a:r>
                      <a:r>
                        <a:rPr lang="en-US" sz="3000" u="none" strike="noStrike" cap="none" dirty="0" smtClean="0">
                          <a:solidFill>
                            <a:srgbClr val="EB220C"/>
                          </a:solidFill>
                        </a:rPr>
                        <a:t>: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Die Person 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kann</a:t>
                      </a:r>
                      <a:r>
                        <a:rPr lang="de-DE" sz="3000" b="1" u="none" strike="noStrike" cap="none" baseline="0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analytisch denken 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und wirkt organisiert in der Verwaltung, im Berichtswesen und in der Bilanzierung. Sie/er zeigt, dass sie/er Problemlösungsfähigkeiten hat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.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E5F5F8"/>
                    </a:solidFill>
                  </a:tcPr>
                </a:tc>
              </a:tr>
              <a:tr h="114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Kompetenz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5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55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B220C"/>
                        </a:buClr>
                        <a:buSzPts val="3000"/>
                        <a:buFont typeface="Radley"/>
                        <a:buNone/>
                      </a:pPr>
                      <a:r>
                        <a:rPr lang="en-US" sz="3000" u="none" strike="noStrike" cap="none" dirty="0" smtClean="0">
                          <a:solidFill>
                            <a:srgbClr val="EB220C"/>
                          </a:solidFill>
                        </a:rPr>
                        <a:t>ETHISCHES ENGAGEMENT</a:t>
                      </a:r>
                      <a:r>
                        <a:rPr lang="en-US" sz="3000" u="none" strike="noStrike" cap="none" dirty="0">
                          <a:solidFill>
                            <a:srgbClr val="EB220C"/>
                          </a:solidFill>
                        </a:rPr>
                        <a:t>: 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Die Person besitzt positive Werte, die mit der Sache der Organisation verbunden sind. Sie/er glaubt an die Ethik der Organisation und ist der sozialen Verantwortung verpflichtet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. 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E5F5F8"/>
                    </a:solidFill>
                  </a:tcPr>
                </a:tc>
              </a:tr>
              <a:tr h="1510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Kompetenz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6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55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B220C"/>
                        </a:buClr>
                        <a:buSzPts val="3000"/>
                        <a:buFont typeface="Radley"/>
                        <a:buNone/>
                      </a:pPr>
                      <a:r>
                        <a:rPr lang="en-US" sz="3000" u="none" strike="noStrike" cap="none" dirty="0" smtClean="0">
                          <a:solidFill>
                            <a:srgbClr val="EB220C"/>
                          </a:solidFill>
                        </a:rPr>
                        <a:t>ERGEBNISORIENTIERUNG UND TEAMFÄHIGKEIT: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Die Person ist fokussiert und kann die Zusammenarbeit im Team erfolgreich planen, ohne Stress oder mangelnde Sicherheit. Sie/er hat einen Sinn für Risiko und ist in der Lage, Verantwortung zu übernehmen, um das finale Ziel zu erreichen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. 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E5F5F8"/>
                    </a:solidFill>
                  </a:tcPr>
                </a:tc>
              </a:tr>
              <a:tr h="1535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Kompetenz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7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55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B220C"/>
                        </a:buClr>
                        <a:buSzPts val="3000"/>
                        <a:buFont typeface="Radley"/>
                        <a:buNone/>
                      </a:pPr>
                      <a:r>
                        <a:rPr lang="en-US" sz="3000" u="none" strike="noStrike" cap="none" dirty="0" smtClean="0">
                          <a:solidFill>
                            <a:srgbClr val="EB220C"/>
                          </a:solidFill>
                        </a:rPr>
                        <a:t>PERSONALFÜHRUNG: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Die Person hat ein charismatisches Auftreten und kann klar und effektiv kommunizieren. Diese Fähigkeiten ermöglichen es ihr/ihm, die </a:t>
                      </a:r>
                      <a:r>
                        <a:rPr lang="de-DE" sz="30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Mitarbeiter:innen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zu verwalten und ein Klima des Vertrauens und der Synergie zu schaffen, das die Erreichung der Ziele ermöglicht.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E5F5F8"/>
                    </a:solidFill>
                  </a:tcPr>
                </a:tc>
              </a:tr>
              <a:tr h="112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Radley"/>
                        <a:buNone/>
                      </a:pPr>
                      <a:r>
                        <a:rPr lang="en-US" sz="32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Kompetenz</a:t>
                      </a:r>
                      <a:r>
                        <a:rPr lang="en-US" sz="32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8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55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B220C"/>
                        </a:buClr>
                        <a:buSzPts val="3000"/>
                        <a:buFont typeface="Radley"/>
                        <a:buNone/>
                      </a:pPr>
                      <a:r>
                        <a:rPr lang="en-US" sz="3000" u="none" strike="noStrike" cap="none" dirty="0" smtClean="0">
                          <a:solidFill>
                            <a:srgbClr val="EB220C"/>
                          </a:solidFill>
                        </a:rPr>
                        <a:t>FÄHIGKEIT ZU DELEGIEREN: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Die Person ist in der Lage, Aufgaben und Verantwortung zu delegieren, </a:t>
                      </a:r>
                      <a:r>
                        <a:rPr lang="de-DE" sz="30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Kolleg:innen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zu vertrauen und die Arbeitsmenge gleichmäßig und entsprechend den Fähigkeiten der einzelnen </a:t>
                      </a:r>
                      <a:r>
                        <a:rPr lang="de-DE" sz="3000" b="1" u="none" strike="noStrike" cap="none" dirty="0" err="1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Mitarbeiter:innen</a:t>
                      </a:r>
                      <a:r>
                        <a:rPr lang="de-DE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 aufzuteilen</a:t>
                      </a:r>
                      <a:r>
                        <a:rPr lang="en-US" sz="3000" b="1" u="none" strike="noStrike" cap="none" dirty="0" smtClean="0">
                          <a:latin typeface="Radley"/>
                          <a:ea typeface="Radley"/>
                          <a:cs typeface="Radley"/>
                          <a:sym typeface="Radley"/>
                        </a:rPr>
                        <a:t>.</a:t>
                      </a:r>
                      <a:endParaRPr sz="1400" u="none" strike="noStrike" cap="none" dirty="0"/>
                    </a:p>
                  </a:txBody>
                  <a:tcPr marL="50800" marR="50800" marT="50800" marB="50800" anchor="ctr">
                    <a:solidFill>
                      <a:srgbClr val="E5F5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Benutzerdefiniert</PresentationFormat>
  <Paragraphs>49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Helvetica Neue</vt:lpstr>
      <vt:lpstr>Arial</vt:lpstr>
      <vt:lpstr>Helvetica Neue Medium</vt:lpstr>
      <vt:lpstr>Radley</vt:lpstr>
      <vt:lpstr>Calibri</vt:lpstr>
      <vt:lpstr>21_BasicWhite</vt:lpstr>
      <vt:lpstr>KOMPETENZMATRIX für FUNDRAISING-TEAMMITGLIEDER</vt:lpstr>
      <vt:lpstr>PowerPoint-Präsentation</vt:lpstr>
      <vt:lpstr>ZUSAMMENFASSUNG DER KOMPETENZEN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KOMPETENZMATRIX für FUNDRAISING-TEAMMITGLIEDER</dc:title>
  <dc:creator>carola.dierich</dc:creator>
  <cp:lastModifiedBy>Daniel Renftle</cp:lastModifiedBy>
  <cp:revision>5</cp:revision>
  <dcterms:modified xsi:type="dcterms:W3CDTF">2021-05-26T14:53:22Z</dcterms:modified>
</cp:coreProperties>
</file>